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62" r:id="rId3"/>
    <p:sldId id="282" r:id="rId4"/>
    <p:sldId id="296" r:id="rId5"/>
    <p:sldId id="297" r:id="rId6"/>
    <p:sldId id="285" r:id="rId7"/>
    <p:sldId id="298" r:id="rId8"/>
    <p:sldId id="299" r:id="rId9"/>
    <p:sldId id="286" r:id="rId10"/>
    <p:sldId id="300" r:id="rId11"/>
    <p:sldId id="288" r:id="rId12"/>
    <p:sldId id="301" r:id="rId13"/>
    <p:sldId id="280" r:id="rId14"/>
    <p:sldId id="276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418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095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980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22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4290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11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886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291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505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353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87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934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842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564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244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119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647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448B80-01D7-462B-BD3C-602F2137D836}" type="datetimeFigureOut">
              <a:rPr lang="es-CL" smtClean="0"/>
              <a:t>09-04-2023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6CB8-9AF5-437A-8511-3FAAC8B280C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8342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8600" cy="1782316"/>
          </a:xfrm>
          <a:prstGeom prst="rect">
            <a:avLst/>
          </a:prstGeom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2220686" y="2226453"/>
            <a:ext cx="7734300" cy="256065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400" b="1" dirty="0" smtClean="0">
                <a:solidFill>
                  <a:schemeClr val="tx1"/>
                </a:solidFill>
              </a:rPr>
              <a:t>NUEVO</a:t>
            </a:r>
          </a:p>
          <a:p>
            <a:pPr algn="ctr"/>
            <a:r>
              <a:rPr lang="es-ES" sz="4400" b="1" dirty="0" smtClean="0">
                <a:solidFill>
                  <a:schemeClr val="tx1"/>
                </a:solidFill>
              </a:rPr>
              <a:t>PROTOCOLO SANITARIO</a:t>
            </a:r>
            <a:br>
              <a:rPr lang="es-ES" sz="4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rgbClr val="FFC000"/>
                </a:solidFill>
              </a:rPr>
              <a:t>MARZO 2023</a:t>
            </a:r>
          </a:p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COLEGIO AGUSTIN </a:t>
            </a:r>
            <a:r>
              <a:rPr lang="es-ES" sz="1800" b="1" dirty="0" smtClean="0">
                <a:solidFill>
                  <a:schemeClr val="tx1"/>
                </a:solidFill>
              </a:rPr>
              <a:t>EDWARDS</a:t>
            </a: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AVISOS CASOS POSITIVOS:  </a:t>
            </a:r>
            <a:r>
              <a:rPr lang="es-ES" sz="1800" b="1" dirty="0" smtClean="0">
                <a:solidFill>
                  <a:schemeClr val="tx1"/>
                </a:solidFill>
              </a:rPr>
              <a:t>AGUSTINEDWARDS.COVID@GMAIL.COM</a:t>
            </a:r>
            <a:endParaRPr lang="es-CL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820" y="743738"/>
            <a:ext cx="8551088" cy="10364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 smtClean="0">
                <a:solidFill>
                  <a:srgbClr val="FFFF00"/>
                </a:solidFill>
              </a:rPr>
              <a:t>Criterios de cierre del EE (Establecimiento Educacional)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4583" y="1780186"/>
            <a:ext cx="10358846" cy="462061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 SEREMI de Salud cuenta con la facultad para disponer del cierre completo del EE cuando el escenario epidemiológico lo requiera, considerando los siguientes criterios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1- Porcentaje mayor o igual al 50% de cursos, con 1 o más casos positivos en un periodo de 7 días.</a:t>
            </a:r>
          </a:p>
          <a:p>
            <a:pPr marL="0" indent="0">
              <a:buNone/>
            </a:pPr>
            <a:r>
              <a:rPr lang="es-ES" dirty="0" smtClean="0"/>
              <a:t>2- Afectación de profesores o funcionarios que generaron alto riesgo de transmisión del virus a la comunidad educativa en su periodo de transmisibilidad antes de ser detectados.</a:t>
            </a:r>
          </a:p>
          <a:p>
            <a:pPr marL="0" indent="0">
              <a:buNone/>
            </a:pPr>
            <a:r>
              <a:rPr lang="es-ES" dirty="0" smtClean="0"/>
              <a:t>3- El EE no logra una cobertura del 80% de vacunación</a:t>
            </a:r>
          </a:p>
          <a:p>
            <a:pPr marL="0" indent="0">
              <a:buNone/>
            </a:pPr>
            <a:r>
              <a:rPr lang="es-ES" dirty="0" smtClean="0"/>
              <a:t>4- Condiciones de espacio y ventilación que favorezcan la transmisión al interior de la institución</a:t>
            </a:r>
          </a:p>
          <a:p>
            <a:pPr marL="0" indent="0">
              <a:buNone/>
            </a:pPr>
            <a:r>
              <a:rPr lang="es-ES" dirty="0" smtClean="0"/>
              <a:t>5- Otros indicadores que la AS determine como relevantes y que afectan el riesgo de contagio de COVID-19 dentro del EE.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sp>
        <p:nvSpPr>
          <p:cNvPr id="5" name="Marcador de texto 10"/>
          <p:cNvSpPr txBox="1">
            <a:spLocks/>
          </p:cNvSpPr>
          <p:nvPr/>
        </p:nvSpPr>
        <p:spPr>
          <a:xfrm>
            <a:off x="8306714" y="6123131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3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023" y="1780185"/>
            <a:ext cx="10855233" cy="45683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b="1" u="sng" dirty="0" smtClean="0">
                <a:solidFill>
                  <a:srgbClr val="FFFF00"/>
                </a:solidFill>
              </a:rPr>
              <a:t>Una vez detectado el brote, el EE debe reforzar las medidas preventivas en el EE como: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Evitar aglomeraciones entre los párvulos y/o estudiantes en la distintas actividades o lugares al interior del EE (actividades deportivas, campeonatos, instancias extraprogramáticas que involucren personas externas a la comunidad educativa)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Establecer horarios diferidos de entrada y salida de los curso, para la alimentación y demás actividades.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Evaluar el uso de mascarilla en el periodo de seguimiento del brote.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Mantener la ventilación cruzada en las salas de forma permanente o 3-4 veces por jornada.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Fomentar el lavado frecuente de manos.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Desinfección de superficies.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Informar a los apoderados sobre la importancia de la BAC.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30820" y="743738"/>
            <a:ext cx="8551088" cy="6539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 smtClean="0">
                <a:solidFill>
                  <a:srgbClr val="FFFF00"/>
                </a:solidFill>
              </a:rPr>
              <a:t>Medidas de prevención y control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6" name="Marcador de texto 10"/>
          <p:cNvSpPr txBox="1">
            <a:spLocks/>
          </p:cNvSpPr>
          <p:nvPr/>
        </p:nvSpPr>
        <p:spPr>
          <a:xfrm>
            <a:off x="8841888" y="6175669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4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3043" y="890093"/>
            <a:ext cx="9404723" cy="2042288"/>
          </a:xfrm>
        </p:spPr>
        <p:txBody>
          <a:bodyPr/>
          <a:lstStyle/>
          <a:p>
            <a:pPr algn="ctr"/>
            <a:r>
              <a:rPr lang="es-ES" sz="3200" u="sng" dirty="0" smtClean="0">
                <a:solidFill>
                  <a:srgbClr val="FFFF00"/>
                </a:solidFill>
              </a:rPr>
              <a:t>RECORDAR A LA COMUNIDAD EDUCATIVA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u="sng" dirty="0" smtClean="0">
                <a:solidFill>
                  <a:srgbClr val="FF0000"/>
                </a:solidFill>
              </a:rPr>
              <a:t>DAR AVISO, POR CASO POSITIVO DE COVID </a:t>
            </a:r>
            <a:br>
              <a:rPr lang="es-ES" sz="3200" u="sng" dirty="0" smtClean="0">
                <a:solidFill>
                  <a:srgbClr val="FF0000"/>
                </a:solidFill>
              </a:rPr>
            </a:br>
            <a:r>
              <a:rPr lang="es-ES" sz="3200" u="sng" dirty="0" smtClean="0">
                <a:solidFill>
                  <a:srgbClr val="FF0000"/>
                </a:solidFill>
              </a:rPr>
              <a:t>AL CORREO:</a:t>
            </a:r>
            <a:br>
              <a:rPr lang="es-ES" sz="3200" u="sng" dirty="0" smtClean="0">
                <a:solidFill>
                  <a:srgbClr val="FF0000"/>
                </a:solidFill>
              </a:rPr>
            </a:br>
            <a:r>
              <a:rPr lang="es-ES" sz="3200" u="sng" dirty="0" smtClean="0">
                <a:solidFill>
                  <a:srgbClr val="FF0000"/>
                </a:solidFill>
              </a:rPr>
              <a:t/>
            </a:r>
            <a:br>
              <a:rPr lang="es-ES" sz="3200" u="sng" dirty="0" smtClean="0">
                <a:solidFill>
                  <a:srgbClr val="FF0000"/>
                </a:solidFill>
              </a:rPr>
            </a:br>
            <a:r>
              <a:rPr lang="es-ES" sz="3200" u="sng" dirty="0" smtClean="0">
                <a:solidFill>
                  <a:srgbClr val="FF0000"/>
                </a:solidFill>
              </a:rPr>
              <a:t>AGUSTINEDWARDS.COVID@GMAIL.COM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599698" y="4340275"/>
            <a:ext cx="8946541" cy="1590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sz="5100" dirty="0" smtClean="0">
                <a:solidFill>
                  <a:srgbClr val="FFFF00"/>
                </a:solidFill>
              </a:rPr>
              <a:t>INDICANDO:</a:t>
            </a:r>
          </a:p>
          <a:p>
            <a:pPr marL="0" indent="0">
              <a:buFont typeface="Wingdings 3" charset="2"/>
              <a:buNone/>
            </a:pPr>
            <a:r>
              <a:rPr lang="es-ES" sz="5100" dirty="0" smtClean="0">
                <a:solidFill>
                  <a:srgbClr val="FFFF00"/>
                </a:solidFill>
              </a:rPr>
              <a:t>NOMBRE Y CURSO DEL NNA</a:t>
            </a:r>
          </a:p>
          <a:p>
            <a:pPr marL="0" indent="0">
              <a:buFont typeface="Wingdings 3" charset="2"/>
              <a:buNone/>
            </a:pPr>
            <a:r>
              <a:rPr lang="es-ES" sz="5100" dirty="0" smtClean="0">
                <a:solidFill>
                  <a:srgbClr val="FFFF00"/>
                </a:solidFill>
              </a:rPr>
              <a:t>TIPO DE PCR REALIZADO, QUE DIO POSITIVO</a:t>
            </a:r>
          </a:p>
          <a:p>
            <a:pPr marL="0" indent="0">
              <a:buFont typeface="Wingdings 3" charset="2"/>
              <a:buNone/>
            </a:pPr>
            <a:r>
              <a:rPr lang="es-ES" sz="3200" dirty="0" smtClean="0">
                <a:solidFill>
                  <a:srgbClr val="FFFF00"/>
                </a:solidFill>
              </a:rPr>
              <a:t>(SE TOMO TAG/PCR EN CENTRO DE SALUD, ANTIGENO EN 3 PASOS, ANTIGENO DE FAFMACIA NO VALIDADO, PCR EN LABORATORIO PRIVADO,ETC)</a:t>
            </a:r>
          </a:p>
          <a:p>
            <a:pPr marL="0" indent="0">
              <a:buFont typeface="Wingdings 3" charset="2"/>
              <a:buNone/>
            </a:pPr>
            <a:endParaRPr lang="es-ES" sz="3200" dirty="0" smtClean="0">
              <a:solidFill>
                <a:srgbClr val="FFFF00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Marcador de texto 10"/>
          <p:cNvSpPr txBox="1">
            <a:spLocks/>
          </p:cNvSpPr>
          <p:nvPr/>
        </p:nvSpPr>
        <p:spPr>
          <a:xfrm>
            <a:off x="8609979" y="6173691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2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u="sng" dirty="0" smtClean="0">
                <a:solidFill>
                  <a:schemeClr val="tx1"/>
                </a:solidFill>
              </a:rPr>
              <a:t>LUGAR DE AISLAMIENTO.</a:t>
            </a:r>
            <a:endParaRPr lang="es-CL" sz="3200" b="1" u="sng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4294967295"/>
          </p:nvPr>
        </p:nvSpPr>
        <p:spPr>
          <a:xfrm>
            <a:off x="0" y="1617663"/>
            <a:ext cx="9488488" cy="37417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8600" cy="17823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8596" b="23603"/>
          <a:stretch/>
        </p:blipFill>
        <p:spPr>
          <a:xfrm>
            <a:off x="2299919" y="1440444"/>
            <a:ext cx="6097105" cy="3155498"/>
          </a:xfrm>
          <a:prstGeom prst="rect">
            <a:avLst/>
          </a:prstGeom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1242648" y="477316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ES" sz="2000" b="1" u="sng" dirty="0" smtClean="0">
                <a:solidFill>
                  <a:schemeClr val="tx1"/>
                </a:solidFill>
              </a:rPr>
              <a:t>EN CASOS DE EXISTIR UN CASO SOSPECHOSO DE COVID-19 QUE, TENGA ALGUN SINTOMA ASOCIADO, SE DARA AVISO AL APODERADO Y DEBERA RETIRAR AL ALUMNO DESDE LA SALA DE AISLAMIENTO. </a:t>
            </a:r>
            <a:endParaRPr lang="es-CL" sz="2000" b="1" u="sng" dirty="0">
              <a:solidFill>
                <a:schemeClr val="tx1"/>
              </a:solidFill>
            </a:endParaRPr>
          </a:p>
        </p:txBody>
      </p:sp>
      <p:sp>
        <p:nvSpPr>
          <p:cNvPr id="9" name="Marcador de texto 10"/>
          <p:cNvSpPr txBox="1">
            <a:spLocks/>
          </p:cNvSpPr>
          <p:nvPr/>
        </p:nvSpPr>
        <p:spPr>
          <a:xfrm>
            <a:off x="8609979" y="6173691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7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42" y="483325"/>
            <a:ext cx="2391718" cy="2844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5" y="4634291"/>
            <a:ext cx="8825657" cy="808567"/>
          </a:xfrm>
        </p:spPr>
        <p:txBody>
          <a:bodyPr/>
          <a:lstStyle/>
          <a:p>
            <a:pPr algn="ctr"/>
            <a:r>
              <a:rPr lang="es-ES" sz="3200" b="1" u="sng" dirty="0" smtClean="0">
                <a:solidFill>
                  <a:schemeClr val="tx1"/>
                </a:solidFill>
              </a:rPr>
              <a:t>Nos seguimos cuidando.</a:t>
            </a:r>
            <a:endParaRPr lang="es-CL" sz="3200" b="1" u="sng" dirty="0">
              <a:solidFill>
                <a:schemeClr val="tx1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132747" y="3772505"/>
            <a:ext cx="7367451" cy="860400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>
                <a:solidFill>
                  <a:srgbClr val="FFFF00"/>
                </a:solidFill>
              </a:rPr>
              <a:t>COLEGIO AGUSTIN EDWARDS</a:t>
            </a:r>
          </a:p>
          <a:p>
            <a:pPr algn="ctr"/>
            <a:r>
              <a:rPr lang="es-CL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00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8600" cy="178231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32023" y="1348304"/>
            <a:ext cx="9627825" cy="1400530"/>
          </a:xfrm>
        </p:spPr>
        <p:txBody>
          <a:bodyPr/>
          <a:lstStyle/>
          <a:p>
            <a:pPr algn="ctr"/>
            <a:r>
              <a:rPr lang="es-ES" sz="3200" b="1" u="sng" dirty="0" smtClean="0">
                <a:solidFill>
                  <a:schemeClr val="tx1"/>
                </a:solidFill>
              </a:rPr>
              <a:t>PROTOCOLO DE VIGILANCIA EPIDEMIOLOGICA EN ESTABLECIMIENTOS EDUCACIONALES.</a:t>
            </a:r>
            <a:endParaRPr lang="es-CL" sz="3200" b="1" u="sng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92723" y="2899954"/>
            <a:ext cx="8946541" cy="289995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Con el fin de mantener a toda nuestra comunidad escolar informada a contar de MARZO 2023, el Ministerio de Educación, junto al MINSAL actualizaron su versión de febrero 2022; modificando ciertas medidas sanitarias e implementando otras para reducir el riesgo de propagación viral y la ocurrencia de brotes en los EE (más allá de la carga viral subyacente en la comunidad).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8" name="Marcador de texto 10"/>
          <p:cNvSpPr txBox="1">
            <a:spLocks/>
          </p:cNvSpPr>
          <p:nvPr/>
        </p:nvSpPr>
        <p:spPr>
          <a:xfrm>
            <a:off x="8267525" y="6141893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08457" y="304083"/>
            <a:ext cx="8825658" cy="1476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Propósito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Disminuir el riesgo de transmisión de SARS-CoV-2 en los E.E. mediante la oportuna implementación de acciones preventivas y un adecuado manejo de brotes, tanto por la AS como la comunidad educativa.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08457" y="2664822"/>
            <a:ext cx="9733224" cy="4193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Objetivos</a:t>
            </a:r>
            <a:endParaRPr lang="en-US" sz="2000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1- Monitorear la situación epidemiológica de COVID-19 en los EE a nivel nacional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2- Detectar y notificar los casos confirmados y probables de COVID-19 en estudiantes y funcionarios de los EE.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3- Realizar la investigación epidemiológica frente a brotes y su descripción en tiempo, lugar y persona, velando por el cumplimiento del aislamiento oportuno de los casos y las otras medidas de prevención y control.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4- Aplicar la búsqueda active de casos (BAC) en la población expuesta al riesgo de brote y/o a los conglomerados priorizados.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5- Brindar información official y oportuna de las medidas sanitarias de autocuidado y cuidado colectivo mediante estrategias de comunicación de riesgos.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" y="0"/>
            <a:ext cx="149974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08457" y="565341"/>
            <a:ext cx="8825658" cy="1476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Vigilancia de casos covid-19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Cada SEREMI de Salud realizará la vigilancia de COVID-19 en los EE de su región, mediante el cruce de datos del Ministerio de Educación y de las plataformas EPIVIGILA y Nacional de Toma de Muestras (PNTM), de los EE.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08457" y="3086472"/>
            <a:ext cx="9733224" cy="2608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La vigilancia epidemiológica en los EE incluye a la comunidad educativa (párvulos, estudiantes, docentes y asistentes de la educación).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Las acciones en el marco de la vigilancia epidemiológica en los EE son: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just">
              <a:buAutoNum type="alphaLcParenR"/>
            </a:pPr>
            <a:r>
              <a:rPr lang="es-ES" sz="2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Monitoreo </a:t>
            </a:r>
            <a:r>
              <a:rPr lang="es-ES" sz="2000" b="1" u="sng" dirty="0">
                <a:solidFill>
                  <a:srgbClr val="FFFF00"/>
                </a:solidFill>
                <a:latin typeface="Arial" panose="020B0604020202020204" pitchFamily="34" charset="0"/>
              </a:rPr>
              <a:t>diario de </a:t>
            </a:r>
            <a:r>
              <a:rPr lang="es-ES" sz="2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casos</a:t>
            </a:r>
          </a:p>
          <a:p>
            <a:pPr algn="just"/>
            <a:endParaRPr lang="es-ES" sz="20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El departamento de epidemiología del Ministerio de Salud realizará un monitoreo diario de los EE, mediante cruce de datos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" y="0"/>
            <a:ext cx="1499746" cy="1780186"/>
          </a:xfrm>
          <a:prstGeom prst="rect">
            <a:avLst/>
          </a:prstGeom>
        </p:spPr>
      </p:pic>
      <p:sp>
        <p:nvSpPr>
          <p:cNvPr id="5" name="Marcador de texto 10"/>
          <p:cNvSpPr txBox="1">
            <a:spLocks/>
          </p:cNvSpPr>
          <p:nvPr/>
        </p:nvSpPr>
        <p:spPr>
          <a:xfrm>
            <a:off x="8267525" y="6141893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11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" y="300446"/>
            <a:ext cx="11145047" cy="63392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sp>
        <p:nvSpPr>
          <p:cNvPr id="14" name="Marcador de texto 10"/>
          <p:cNvSpPr txBox="1">
            <a:spLocks/>
          </p:cNvSpPr>
          <p:nvPr/>
        </p:nvSpPr>
        <p:spPr>
          <a:xfrm>
            <a:off x="8968319" y="6243462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43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sp>
        <p:nvSpPr>
          <p:cNvPr id="5" name="Marcador de contenido 3"/>
          <p:cNvSpPr txBox="1">
            <a:spLocks/>
          </p:cNvSpPr>
          <p:nvPr/>
        </p:nvSpPr>
        <p:spPr>
          <a:xfrm>
            <a:off x="1499746" y="66288"/>
            <a:ext cx="10121938" cy="1713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endParaRPr lang="en-US" dirty="0" smtClean="0">
              <a:latin typeface="Arial" panose="020B0604020202020204" pitchFamily="34" charset="0"/>
            </a:endParaRPr>
          </a:p>
          <a:p>
            <a:pPr marL="0" indent="0" algn="just">
              <a:buFont typeface="Wingdings 3" charset="2"/>
              <a:buNone/>
            </a:pPr>
            <a:r>
              <a:rPr lang="es-ES" sz="2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b)  </a:t>
            </a:r>
            <a:r>
              <a:rPr lang="es-ES" sz="22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Gestión de casos según definiciones operativas</a:t>
            </a:r>
          </a:p>
          <a:p>
            <a:pPr marL="0" indent="0" algn="just">
              <a:buFont typeface="Wingdings 3" charset="2"/>
              <a:buNone/>
            </a:pPr>
            <a:r>
              <a:rPr lang="es-ES" dirty="0" smtClean="0"/>
              <a:t>Las SEREMI de Salud realizarán la investigación en terreno de los brotes priorizados según los criterios y de los posibles brotes o conglomerados, evaluarán los riesgos, e indicarán las medidas de control para cortar la cadena de transmisión.</a:t>
            </a:r>
            <a:endParaRPr lang="es-ES" b="1" dirty="0" smtClean="0"/>
          </a:p>
          <a:p>
            <a:pPr marL="0" indent="0">
              <a:buFont typeface="Wingdings 3" charset="2"/>
              <a:buNone/>
            </a:pPr>
            <a:endParaRPr lang="es-ES" b="1" dirty="0" smtClean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1391"/>
          <a:stretch/>
        </p:blipFill>
        <p:spPr>
          <a:xfrm>
            <a:off x="718457" y="1846473"/>
            <a:ext cx="10476412" cy="47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111"/>
          <a:stretch/>
        </p:blipFill>
        <p:spPr>
          <a:xfrm>
            <a:off x="1136469" y="1270735"/>
            <a:ext cx="10345782" cy="4698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sp>
        <p:nvSpPr>
          <p:cNvPr id="6" name="Marcador de texto 10"/>
          <p:cNvSpPr txBox="1">
            <a:spLocks/>
          </p:cNvSpPr>
          <p:nvPr/>
        </p:nvSpPr>
        <p:spPr>
          <a:xfrm>
            <a:off x="8672473" y="6154956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70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3589" y="731519"/>
            <a:ext cx="10620102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1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9746" y="770939"/>
            <a:ext cx="10465831" cy="52249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2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c)  </a:t>
            </a:r>
            <a:r>
              <a:rPr lang="es-ES" sz="22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Aislamient</a:t>
            </a:r>
            <a:r>
              <a:rPr lang="es-ES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o o cuarentena de trabajadores de EE</a:t>
            </a:r>
          </a:p>
          <a:p>
            <a:pPr marL="0" indent="0" algn="just">
              <a:buNone/>
            </a:pPr>
            <a:r>
              <a:rPr lang="es-ES" dirty="0"/>
              <a:t>Corresponderá a una licencia médica tipo 1 por los días que fija la normativa vigente para los casos COVID-19 y, los contactos estrechos que deban realizar cuarentena conforme indique la AS (Autoridad Sanitaria)</a:t>
            </a:r>
          </a:p>
          <a:p>
            <a:pPr marL="0" indent="0" algn="just">
              <a:buNone/>
            </a:pPr>
            <a:endParaRPr lang="es-ES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d)  </a:t>
            </a:r>
            <a:r>
              <a:rPr lang="es-ES" sz="2200" b="1" u="sng" dirty="0">
                <a:solidFill>
                  <a:srgbClr val="FFFF00"/>
                </a:solidFill>
                <a:latin typeface="Arial" panose="020B0604020202020204" pitchFamily="34" charset="0"/>
              </a:rPr>
              <a:t>Consideraciones para búsqueda activa en brotes priorizados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 SEREMI de salud evaluará la procedencia de la BAC y a quienes incorporará, de acuerdo  a las caracteristicas del brote en el EE y las condiciones existentes.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 EE debará gestionar autorización del apoderados para la toma de la BAC5.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Los miembros de la comunidad educativa deberán recibir información adecuada y comprensible respecto del proceso de testeo y sus alcances.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El examen utilizado será principalmente el test de antígeno. A partir de la magnitud y gravedad determinada por la AS se realizará testeo PCR (3 A 5 Muestras), para la vigilancia genómica.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La entrega de resultados debe enmarcarse en la normativa vigente, buscando resguardar el bienestar de NNA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Para considerar una adherencia óptima y el éxito de la estrategia, la toma de muestra debe comprender al menos al 50% de la población expuesta en la comunidad escolar.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780186"/>
          </a:xfrm>
          <a:prstGeom prst="rect">
            <a:avLst/>
          </a:prstGeom>
        </p:spPr>
      </p:pic>
      <p:sp>
        <p:nvSpPr>
          <p:cNvPr id="5" name="Marcador de texto 10"/>
          <p:cNvSpPr txBox="1">
            <a:spLocks/>
          </p:cNvSpPr>
          <p:nvPr/>
        </p:nvSpPr>
        <p:spPr>
          <a:xfrm>
            <a:off x="8685537" y="5995851"/>
            <a:ext cx="3280040" cy="55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>
              <a:buNone/>
            </a:pPr>
            <a:r>
              <a:rPr lang="es-ES" sz="1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Nos seguimos cuidando.</a:t>
            </a:r>
            <a:endParaRPr lang="es-CL" sz="1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36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5613</TotalTime>
  <Words>979</Words>
  <Application>Microsoft Office PowerPoint</Application>
  <PresentationFormat>Panorámica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</vt:lpstr>
      <vt:lpstr>Presentación de PowerPoint</vt:lpstr>
      <vt:lpstr>PROTOCOLO DE VIGILANCIA EPIDEMIOLOGICA EN ESTABLECIMIENTOS EDUCACIONALES.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cierre del EE (Establecimiento Educacional)</vt:lpstr>
      <vt:lpstr>Medidas de prevención y control</vt:lpstr>
      <vt:lpstr>RECORDAR A LA COMUNIDAD EDUCATIVA   DAR AVISO, POR CASO POSITIVO DE COVID  AL CORREO:  AGUSTINEDWARDS.COVID@GMAIL.COM</vt:lpstr>
      <vt:lpstr>LUGAR DE AISLAMIENTO.</vt:lpstr>
      <vt:lpstr>Nos seguimos cuidando.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SANITARIO  Colegio Agustín Edwards</dc:title>
  <dc:creator>Cristobal Gonzalez</dc:creator>
  <cp:lastModifiedBy>Cristobal</cp:lastModifiedBy>
  <cp:revision>152</cp:revision>
  <dcterms:created xsi:type="dcterms:W3CDTF">2021-03-04T04:07:23Z</dcterms:created>
  <dcterms:modified xsi:type="dcterms:W3CDTF">2023-04-10T03:14:44Z</dcterms:modified>
</cp:coreProperties>
</file>